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44" r:id="rId1"/>
  </p:sldMasterIdLst>
  <p:sldIdLst>
    <p:sldId id="275" r:id="rId2"/>
    <p:sldId id="258" r:id="rId3"/>
    <p:sldId id="257" r:id="rId4"/>
    <p:sldId id="259" r:id="rId5"/>
    <p:sldId id="271" r:id="rId6"/>
    <p:sldId id="260" r:id="rId7"/>
    <p:sldId id="261" r:id="rId8"/>
    <p:sldId id="272" r:id="rId9"/>
    <p:sldId id="273" r:id="rId10"/>
    <p:sldId id="262" r:id="rId11"/>
    <p:sldId id="263" r:id="rId12"/>
    <p:sldId id="264" r:id="rId13"/>
    <p:sldId id="265" r:id="rId14"/>
    <p:sldId id="266" r:id="rId15"/>
    <p:sldId id="267" r:id="rId16"/>
    <p:sldId id="274" r:id="rId17"/>
    <p:sldId id="268" r:id="rId18"/>
    <p:sldId id="269" r:id="rId19"/>
    <p:sldId id="27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dra mohan reddy" userId="b01b2f4b135cf154" providerId="LiveId" clId="{68FBBEBB-8FA4-41B3-8DF9-2DDCF931A1D8}"/>
    <pc:docChg chg="custSel modSld">
      <pc:chgData name="chandra mohan reddy" userId="b01b2f4b135cf154" providerId="LiveId" clId="{68FBBEBB-8FA4-41B3-8DF9-2DDCF931A1D8}" dt="2023-07-18T16:37:14.661" v="121" actId="20577"/>
      <pc:docMkLst>
        <pc:docMk/>
      </pc:docMkLst>
      <pc:sldChg chg="modSp mod">
        <pc:chgData name="chandra mohan reddy" userId="b01b2f4b135cf154" providerId="LiveId" clId="{68FBBEBB-8FA4-41B3-8DF9-2DDCF931A1D8}" dt="2023-07-18T16:35:50.801" v="92" actId="20577"/>
        <pc:sldMkLst>
          <pc:docMk/>
          <pc:sldMk cId="1316220949" sldId="258"/>
        </pc:sldMkLst>
        <pc:graphicFrameChg chg="modGraphic">
          <ac:chgData name="chandra mohan reddy" userId="b01b2f4b135cf154" providerId="LiveId" clId="{68FBBEBB-8FA4-41B3-8DF9-2DDCF931A1D8}" dt="2023-07-18T16:35:50.801" v="92" actId="20577"/>
          <ac:graphicFrameMkLst>
            <pc:docMk/>
            <pc:sldMk cId="1316220949" sldId="258"/>
            <ac:graphicFrameMk id="4" creationId="{C3333F2E-824C-5AAB-1FB2-97AF24B2F91F}"/>
          </ac:graphicFrameMkLst>
        </pc:graphicFrameChg>
      </pc:sldChg>
      <pc:sldChg chg="modSp mod">
        <pc:chgData name="chandra mohan reddy" userId="b01b2f4b135cf154" providerId="LiveId" clId="{68FBBEBB-8FA4-41B3-8DF9-2DDCF931A1D8}" dt="2023-07-18T16:37:14.661" v="121" actId="20577"/>
        <pc:sldMkLst>
          <pc:docMk/>
          <pc:sldMk cId="1962743273" sldId="275"/>
        </pc:sldMkLst>
        <pc:spChg chg="mod">
          <ac:chgData name="chandra mohan reddy" userId="b01b2f4b135cf154" providerId="LiveId" clId="{68FBBEBB-8FA4-41B3-8DF9-2DDCF931A1D8}" dt="2023-07-18T16:37:14.661" v="121" actId="20577"/>
          <ac:spMkLst>
            <pc:docMk/>
            <pc:sldMk cId="1962743273" sldId="275"/>
            <ac:spMk id="3" creationId="{EE893743-D77D-DB14-646E-F03D75810789}"/>
          </ac:spMkLst>
        </pc:sp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D886930-0B86-43C4-8CED-41AAE3CD81BF}" type="datetimeFigureOut">
              <a:rPr lang="en-IN" smtClean="0"/>
              <a:t>18-07-2023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3316815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886930-0B86-43C4-8CED-41AAE3CD81BF}" type="datetimeFigureOut">
              <a:rPr lang="en-IN" smtClean="0"/>
              <a:t>18-07-2023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2212210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886930-0B86-43C4-8CED-41AAE3CD81BF}" type="datetimeFigureOut">
              <a:rPr lang="en-IN" smtClean="0"/>
              <a:t>18-07-2023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20681266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886930-0B86-43C4-8CED-41AAE3CD81BF}" type="datetimeFigureOut">
              <a:rPr lang="en-IN" smtClean="0"/>
              <a:t>18-07-2023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BB60F2E-9464-4484-8B4C-7C9C3ADD47C1}"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24319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886930-0B86-43C4-8CED-41AAE3CD81BF}" type="datetimeFigureOut">
              <a:rPr lang="en-IN" smtClean="0"/>
              <a:t>18-07-2023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422464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D886930-0B86-43C4-8CED-41AAE3CD81BF}" type="datetimeFigureOut">
              <a:rPr lang="en-IN" smtClean="0"/>
              <a:t>18-07-2023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3831312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D886930-0B86-43C4-8CED-41AAE3CD81BF}" type="datetimeFigureOut">
              <a:rPr lang="en-IN" smtClean="0"/>
              <a:t>18-07-2023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19578246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886930-0B86-43C4-8CED-41AAE3CD81BF}" type="datetimeFigureOut">
              <a:rPr lang="en-IN" smtClean="0"/>
              <a:t>18-07-2023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14404131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886930-0B86-43C4-8CED-41AAE3CD81BF}" type="datetimeFigureOut">
              <a:rPr lang="en-IN" smtClean="0"/>
              <a:t>18-07-2023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84826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886930-0B86-43C4-8CED-41AAE3CD81BF}" type="datetimeFigureOut">
              <a:rPr lang="en-IN" smtClean="0"/>
              <a:t>18-07-2023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2686374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D886930-0B86-43C4-8CED-41AAE3CD81BF}" type="datetimeFigureOut">
              <a:rPr lang="en-IN" smtClean="0"/>
              <a:t>18-07-2023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4204624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D886930-0B86-43C4-8CED-41AAE3CD81BF}" type="datetimeFigureOut">
              <a:rPr lang="en-IN" smtClean="0"/>
              <a:t>18-07-2023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2348584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D886930-0B86-43C4-8CED-41AAE3CD81BF}" type="datetimeFigureOut">
              <a:rPr lang="en-IN" smtClean="0"/>
              <a:t>18-07-2023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1822974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D886930-0B86-43C4-8CED-41AAE3CD81BF}" type="datetimeFigureOut">
              <a:rPr lang="en-IN" smtClean="0"/>
              <a:t>18-07-2023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809892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886930-0B86-43C4-8CED-41AAE3CD81BF}" type="datetimeFigureOut">
              <a:rPr lang="en-IN" smtClean="0"/>
              <a:t>18-07-2023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1438933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886930-0B86-43C4-8CED-41AAE3CD81BF}" type="datetimeFigureOut">
              <a:rPr lang="en-IN" smtClean="0"/>
              <a:t>18-07-2023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2013279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886930-0B86-43C4-8CED-41AAE3CD81BF}" type="datetimeFigureOut">
              <a:rPr lang="en-IN" smtClean="0"/>
              <a:t>18-07-2023</a:t>
            </a:fld>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BB60F2E-9464-4484-8B4C-7C9C3ADD47C1}" type="slidenum">
              <a:rPr lang="en-IN" smtClean="0"/>
              <a:t>‹#›</a:t>
            </a:fld>
            <a:endParaRPr lang="en-IN"/>
          </a:p>
        </p:txBody>
      </p:sp>
    </p:spTree>
    <p:extLst>
      <p:ext uri="{BB962C8B-B14F-4D97-AF65-F5344CB8AC3E}">
        <p14:creationId xmlns:p14="http://schemas.microsoft.com/office/powerpoint/2010/main" val="37497954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7D886930-0B86-43C4-8CED-41AAE3CD81BF}" type="datetimeFigureOut">
              <a:rPr lang="en-IN" smtClean="0"/>
              <a:t>18-07-2023</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BB60F2E-9464-4484-8B4C-7C9C3ADD47C1}" type="slidenum">
              <a:rPr lang="en-IN" smtClean="0"/>
              <a:t>‹#›</a:t>
            </a:fld>
            <a:endParaRPr lang="en-IN"/>
          </a:p>
        </p:txBody>
      </p:sp>
    </p:spTree>
    <p:extLst>
      <p:ext uri="{BB962C8B-B14F-4D97-AF65-F5344CB8AC3E}">
        <p14:creationId xmlns:p14="http://schemas.microsoft.com/office/powerpoint/2010/main" val="1398340950"/>
      </p:ext>
    </p:extLst>
  </p:cSld>
  <p:clrMap bg1="dk1" tx1="lt1" bg2="dk2" tx2="lt2" accent1="accent1" accent2="accent2" accent3="accent3" accent4="accent4" accent5="accent5" accent6="accent6" hlink="hlink" folHlink="folHlink"/>
  <p:sldLayoutIdLst>
    <p:sldLayoutId id="2147484045" r:id="rId1"/>
    <p:sldLayoutId id="2147484046" r:id="rId2"/>
    <p:sldLayoutId id="2147484047" r:id="rId3"/>
    <p:sldLayoutId id="2147484048" r:id="rId4"/>
    <p:sldLayoutId id="2147484049" r:id="rId5"/>
    <p:sldLayoutId id="2147484050" r:id="rId6"/>
    <p:sldLayoutId id="2147484051" r:id="rId7"/>
    <p:sldLayoutId id="2147484052" r:id="rId8"/>
    <p:sldLayoutId id="2147484053" r:id="rId9"/>
    <p:sldLayoutId id="2147484054" r:id="rId10"/>
    <p:sldLayoutId id="2147484055" r:id="rId11"/>
    <p:sldLayoutId id="2147484056" r:id="rId12"/>
    <p:sldLayoutId id="2147484057" r:id="rId13"/>
    <p:sldLayoutId id="2147484058" r:id="rId14"/>
    <p:sldLayoutId id="2147484059" r:id="rId15"/>
    <p:sldLayoutId id="2147484060" r:id="rId16"/>
    <p:sldLayoutId id="2147484061"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2DDCF-7145-B4F6-FC45-71B3C44F55FF}"/>
              </a:ext>
            </a:extLst>
          </p:cNvPr>
          <p:cNvSpPr>
            <a:spLocks noGrp="1"/>
          </p:cNvSpPr>
          <p:nvPr>
            <p:ph type="title"/>
          </p:nvPr>
        </p:nvSpPr>
        <p:spPr/>
        <p:txBody>
          <a:bodyPr>
            <a:normAutofit/>
          </a:bodyPr>
          <a:lstStyle/>
          <a:p>
            <a:r>
              <a:rPr lang="en-IN" sz="4400" dirty="0">
                <a:latin typeface="Times New Roman" panose="02020603050405020304" pitchFamily="18" charset="0"/>
                <a:cs typeface="Times New Roman" panose="02020603050405020304" pitchFamily="18" charset="0"/>
              </a:rPr>
              <a:t>LINUX WORLD SUMMER INTENSHIP</a:t>
            </a:r>
          </a:p>
        </p:txBody>
      </p:sp>
      <p:sp>
        <p:nvSpPr>
          <p:cNvPr id="3" name="Subtitle 2">
            <a:extLst>
              <a:ext uri="{FF2B5EF4-FFF2-40B4-BE49-F238E27FC236}">
                <a16:creationId xmlns:a16="http://schemas.microsoft.com/office/drawing/2014/main" id="{EE893743-D77D-DB14-646E-F03D75810789}"/>
              </a:ext>
            </a:extLst>
          </p:cNvPr>
          <p:cNvSpPr>
            <a:spLocks noGrp="1"/>
          </p:cNvSpPr>
          <p:nvPr>
            <p:ph type="body" idx="1"/>
          </p:nvPr>
        </p:nvSpPr>
        <p:spPr>
          <a:xfrm>
            <a:off x="5791200" y="2088319"/>
            <a:ext cx="6167120" cy="2310961"/>
          </a:xfrm>
        </p:spPr>
        <p:txBody>
          <a:bodyPr>
            <a:normAutofit/>
          </a:bodyPr>
          <a:lstStyle/>
          <a:p>
            <a:pPr algn="l"/>
            <a:r>
              <a:rPr lang="en-IN" sz="3200" dirty="0">
                <a:latin typeface="Times New Roman" panose="02020603050405020304" pitchFamily="18" charset="0"/>
                <a:cs typeface="Times New Roman" panose="02020603050405020304" pitchFamily="18" charset="0"/>
              </a:rPr>
              <a:t>AWS CLOUD COMPUTING 100% SCHOLARSHIP</a:t>
            </a:r>
          </a:p>
          <a:p>
            <a:pPr algn="l"/>
            <a:endParaRPr lang="en-IN" sz="3200" dirty="0">
              <a:latin typeface="Times New Roman" panose="02020603050405020304" pitchFamily="18" charset="0"/>
              <a:cs typeface="Times New Roman" panose="02020603050405020304" pitchFamily="18" charset="0"/>
            </a:endParaRPr>
          </a:p>
          <a:p>
            <a:pPr algn="l"/>
            <a:r>
              <a:rPr lang="en-IN" sz="3200" b="1" dirty="0">
                <a:latin typeface="Times New Roman" panose="02020603050405020304" pitchFamily="18" charset="0"/>
                <a:cs typeface="Times New Roman" panose="02020603050405020304" pitchFamily="18" charset="0"/>
              </a:rPr>
              <a:t>        TEAM :12</a:t>
            </a:r>
          </a:p>
        </p:txBody>
      </p:sp>
      <p:pic>
        <p:nvPicPr>
          <p:cNvPr id="9" name="Picture 2" descr="LinuxWorld India">
            <a:extLst>
              <a:ext uri="{FF2B5EF4-FFF2-40B4-BE49-F238E27FC236}">
                <a16:creationId xmlns:a16="http://schemas.microsoft.com/office/drawing/2014/main" id="{63821722-D8E9-0664-C511-203E37FC0F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8161" y="3180080"/>
            <a:ext cx="3667760" cy="2418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27432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B5C37-6C86-7615-6975-3F78CE850158}"/>
              </a:ext>
            </a:extLst>
          </p:cNvPr>
          <p:cNvSpPr>
            <a:spLocks noGrp="1"/>
          </p:cNvSpPr>
          <p:nvPr>
            <p:ph type="title"/>
          </p:nvPr>
        </p:nvSpPr>
        <p:spPr/>
        <p:txBody>
          <a:bodyPr/>
          <a:lstStyle/>
          <a:p>
            <a:pPr algn="l"/>
            <a:r>
              <a:rPr lang="en-IN" dirty="0"/>
              <a:t>Support Vector </a:t>
            </a:r>
            <a:r>
              <a:rPr lang="en-IN" dirty="0" err="1"/>
              <a:t>MachinE</a:t>
            </a:r>
            <a:endParaRPr lang="en-IN" dirty="0"/>
          </a:p>
        </p:txBody>
      </p:sp>
      <p:sp>
        <p:nvSpPr>
          <p:cNvPr id="3" name="Content Placeholder 2">
            <a:extLst>
              <a:ext uri="{FF2B5EF4-FFF2-40B4-BE49-F238E27FC236}">
                <a16:creationId xmlns:a16="http://schemas.microsoft.com/office/drawing/2014/main" id="{42337D0E-431D-C96C-4F1A-99437202BAD6}"/>
              </a:ext>
            </a:extLst>
          </p:cNvPr>
          <p:cNvSpPr>
            <a:spLocks noGrp="1"/>
          </p:cNvSpPr>
          <p:nvPr>
            <p:ph idx="1"/>
          </p:nvPr>
        </p:nvSpPr>
        <p:spPr>
          <a:xfrm>
            <a:off x="913795" y="1584960"/>
            <a:ext cx="8006685" cy="5476240"/>
          </a:xfrm>
        </p:spPr>
        <p:txBody>
          <a:bodyPr>
            <a:normAutofit/>
          </a:bodyPr>
          <a:lstStyle/>
          <a:p>
            <a:r>
              <a:rPr lang="en-US" sz="1800" dirty="0"/>
              <a:t>Support vector machines (SVMs) are a type of supervised learning algorithm that can be used for classification or regression analysis. They work by finding the hyperplane that best separates two classes of data in a high-dimensional space. The hyperplane is chosen so that it maximizes the margin between the two classes, which helps to reduce overfitting and improve generalization performance.</a:t>
            </a:r>
          </a:p>
          <a:p>
            <a:r>
              <a:rPr lang="en-US" sz="1800" dirty="0"/>
              <a:t>One of the main advantages of SVMs is that they are effective in high-dimensional spaces, meaning they can handle large amounts of data with many features. They are also less prone to overfitting than other machine learning algorithms, making them a popular choice for medical applications where small sample sizes and noisy data are common.</a:t>
            </a:r>
          </a:p>
          <a:p>
            <a:endParaRPr lang="en-IN" dirty="0"/>
          </a:p>
        </p:txBody>
      </p:sp>
      <p:pic>
        <p:nvPicPr>
          <p:cNvPr id="5" name="Picture 4">
            <a:extLst>
              <a:ext uri="{FF2B5EF4-FFF2-40B4-BE49-F238E27FC236}">
                <a16:creationId xmlns:a16="http://schemas.microsoft.com/office/drawing/2014/main" id="{A71C589E-4276-51F7-B35E-B4E04A1297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39200" y="1249680"/>
            <a:ext cx="3159760" cy="4917440"/>
          </a:xfrm>
          <a:prstGeom prst="rect">
            <a:avLst/>
          </a:prstGeom>
        </p:spPr>
      </p:pic>
    </p:spTree>
    <p:extLst>
      <p:ext uri="{BB962C8B-B14F-4D97-AF65-F5344CB8AC3E}">
        <p14:creationId xmlns:p14="http://schemas.microsoft.com/office/powerpoint/2010/main" val="32141923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6209A-6E1B-AA05-3151-106E4424B534}"/>
              </a:ext>
            </a:extLst>
          </p:cNvPr>
          <p:cNvSpPr>
            <a:spLocks noGrp="1"/>
          </p:cNvSpPr>
          <p:nvPr>
            <p:ph type="title"/>
          </p:nvPr>
        </p:nvSpPr>
        <p:spPr/>
        <p:txBody>
          <a:bodyPr>
            <a:normAutofit/>
          </a:bodyPr>
          <a:lstStyle/>
          <a:p>
            <a:pPr algn="l"/>
            <a:r>
              <a:rPr lang="en-IN" sz="2800" dirty="0"/>
              <a:t>Understanding SVM for Disease Diagnosis</a:t>
            </a:r>
          </a:p>
        </p:txBody>
      </p:sp>
      <p:sp>
        <p:nvSpPr>
          <p:cNvPr id="3" name="Content Placeholder 2">
            <a:extLst>
              <a:ext uri="{FF2B5EF4-FFF2-40B4-BE49-F238E27FC236}">
                <a16:creationId xmlns:a16="http://schemas.microsoft.com/office/drawing/2014/main" id="{2325BDAA-B92E-CB45-10F4-6B396397F69C}"/>
              </a:ext>
            </a:extLst>
          </p:cNvPr>
          <p:cNvSpPr>
            <a:spLocks noGrp="1"/>
          </p:cNvSpPr>
          <p:nvPr>
            <p:ph idx="1"/>
          </p:nvPr>
        </p:nvSpPr>
        <p:spPr>
          <a:xfrm>
            <a:off x="913795" y="2096064"/>
            <a:ext cx="7742525" cy="3695136"/>
          </a:xfrm>
        </p:spPr>
        <p:txBody>
          <a:bodyPr>
            <a:normAutofit lnSpcReduction="10000"/>
          </a:bodyPr>
          <a:lstStyle/>
          <a:p>
            <a:r>
              <a:rPr lang="en-US" dirty="0"/>
              <a:t>SVM is a powerful algorithm that can handle both linear and non-linear classification problems. It works by mapping the input data into a higher-dimensional feature space where the classes are separable by a hyperplane.</a:t>
            </a:r>
          </a:p>
          <a:p>
            <a:r>
              <a:rPr lang="en-US" dirty="0"/>
              <a:t>In the case of brain tumor diagnosis, SVM can be trained on a set of MRI images of the brain. The algorithm can learn to differentiate between normal brain tissue and tumor tissue based on the features extracted from the MRI images. Once the SVM model is trained, it can be used to predict the presence of a brain tumor in a new MRI scan.</a:t>
            </a:r>
          </a:p>
        </p:txBody>
      </p:sp>
      <p:pic>
        <p:nvPicPr>
          <p:cNvPr id="5" name="Picture 4">
            <a:extLst>
              <a:ext uri="{FF2B5EF4-FFF2-40B4-BE49-F238E27FC236}">
                <a16:creationId xmlns:a16="http://schemas.microsoft.com/office/drawing/2014/main" id="{772A4F25-F34C-B465-0364-7099343927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6320" y="2096064"/>
            <a:ext cx="3276600" cy="4023360"/>
          </a:xfrm>
          <a:prstGeom prst="rect">
            <a:avLst/>
          </a:prstGeom>
        </p:spPr>
      </p:pic>
    </p:spTree>
    <p:extLst>
      <p:ext uri="{BB962C8B-B14F-4D97-AF65-F5344CB8AC3E}">
        <p14:creationId xmlns:p14="http://schemas.microsoft.com/office/powerpoint/2010/main" val="30483294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C8CA2-5141-5960-F23D-1B56D30E9E85}"/>
              </a:ext>
            </a:extLst>
          </p:cNvPr>
          <p:cNvSpPr>
            <a:spLocks noGrp="1"/>
          </p:cNvSpPr>
          <p:nvPr>
            <p:ph type="title"/>
          </p:nvPr>
        </p:nvSpPr>
        <p:spPr/>
        <p:txBody>
          <a:bodyPr/>
          <a:lstStyle/>
          <a:p>
            <a:pPr algn="l"/>
            <a:r>
              <a:rPr lang="en-IN" dirty="0"/>
              <a:t>Brain Tumour Diagnosis</a:t>
            </a:r>
          </a:p>
        </p:txBody>
      </p:sp>
      <p:sp>
        <p:nvSpPr>
          <p:cNvPr id="3" name="Content Placeholder 2">
            <a:extLst>
              <a:ext uri="{FF2B5EF4-FFF2-40B4-BE49-F238E27FC236}">
                <a16:creationId xmlns:a16="http://schemas.microsoft.com/office/drawing/2014/main" id="{A3ED81D3-4CA9-5C67-4A4B-9B2F36339ADB}"/>
              </a:ext>
            </a:extLst>
          </p:cNvPr>
          <p:cNvSpPr>
            <a:spLocks noGrp="1"/>
          </p:cNvSpPr>
          <p:nvPr>
            <p:ph idx="1"/>
          </p:nvPr>
        </p:nvSpPr>
        <p:spPr>
          <a:xfrm>
            <a:off x="913795" y="2096064"/>
            <a:ext cx="7214205" cy="3695136"/>
          </a:xfrm>
        </p:spPr>
        <p:txBody>
          <a:bodyPr>
            <a:normAutofit fontScale="85000" lnSpcReduction="20000"/>
          </a:bodyPr>
          <a:lstStyle/>
          <a:p>
            <a:r>
              <a:rPr lang="en-US" dirty="0"/>
              <a:t>Brain </a:t>
            </a:r>
            <a:r>
              <a:rPr lang="en-US" dirty="0" err="1"/>
              <a:t>tumours</a:t>
            </a:r>
            <a:r>
              <a:rPr lang="en-US" dirty="0"/>
              <a:t> are a serious medical condition that require accurate diagnosis and treatment. SVMs have shown promise in diagnosing brain </a:t>
            </a:r>
            <a:r>
              <a:rPr lang="en-US" dirty="0" err="1"/>
              <a:t>tumours</a:t>
            </a:r>
            <a:r>
              <a:rPr lang="en-US" dirty="0"/>
              <a:t> based on medical imaging data, such as magnetic resonance imaging (MRI) scans. The first step in using SVMs for brain </a:t>
            </a:r>
            <a:r>
              <a:rPr lang="en-US" dirty="0" err="1"/>
              <a:t>tumour</a:t>
            </a:r>
            <a:r>
              <a:rPr lang="en-US" dirty="0"/>
              <a:t> diagnosis is collecting and preprocessing the data. This involves obtaining MRI scans from patients with confirmed diagnoses of brain </a:t>
            </a:r>
            <a:r>
              <a:rPr lang="en-US" dirty="0" err="1"/>
              <a:t>tumours</a:t>
            </a:r>
            <a:r>
              <a:rPr lang="en-US" dirty="0"/>
              <a:t>, as well as healthy control subjects.</a:t>
            </a:r>
          </a:p>
          <a:p>
            <a:r>
              <a:rPr lang="en-US" dirty="0"/>
              <a:t>Once the data has been collected, the next step is to select relevant features for the SVM model. This can include measures of </a:t>
            </a:r>
            <a:r>
              <a:rPr lang="en-US" dirty="0" err="1"/>
              <a:t>tumour</a:t>
            </a:r>
            <a:r>
              <a:rPr lang="en-US" dirty="0"/>
              <a:t> size, shape, location, and texture, as well as other clinical variables such as age and gender. The selected features are then used to train the SVM model, which can then be used to classify new cases as either </a:t>
            </a:r>
            <a:r>
              <a:rPr lang="en-US" dirty="0" err="1"/>
              <a:t>tumour</a:t>
            </a:r>
            <a:r>
              <a:rPr lang="en-US" dirty="0"/>
              <a:t> or non-</a:t>
            </a:r>
            <a:r>
              <a:rPr lang="en-US" dirty="0" err="1"/>
              <a:t>tumour</a:t>
            </a:r>
            <a:endParaRPr lang="en-US" dirty="0"/>
          </a:p>
          <a:p>
            <a:endParaRPr lang="en-IN" dirty="0"/>
          </a:p>
        </p:txBody>
      </p:sp>
      <p:pic>
        <p:nvPicPr>
          <p:cNvPr id="5" name="Picture 4">
            <a:extLst>
              <a:ext uri="{FF2B5EF4-FFF2-40B4-BE49-F238E27FC236}">
                <a16:creationId xmlns:a16="http://schemas.microsoft.com/office/drawing/2014/main" id="{D9D8B316-AFB1-EC75-C786-8D7BA82D2B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26400" y="2111304"/>
            <a:ext cx="3972560" cy="3695136"/>
          </a:xfrm>
          <a:prstGeom prst="rect">
            <a:avLst/>
          </a:prstGeom>
        </p:spPr>
      </p:pic>
    </p:spTree>
    <p:extLst>
      <p:ext uri="{BB962C8B-B14F-4D97-AF65-F5344CB8AC3E}">
        <p14:creationId xmlns:p14="http://schemas.microsoft.com/office/powerpoint/2010/main" val="395119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ECA99-1973-9A1E-BAF1-0196D17E4EE4}"/>
              </a:ext>
            </a:extLst>
          </p:cNvPr>
          <p:cNvSpPr>
            <a:spLocks noGrp="1"/>
          </p:cNvSpPr>
          <p:nvPr>
            <p:ph type="title"/>
          </p:nvPr>
        </p:nvSpPr>
        <p:spPr>
          <a:xfrm>
            <a:off x="314961" y="609600"/>
            <a:ext cx="10952596" cy="1326321"/>
          </a:xfrm>
        </p:spPr>
        <p:txBody>
          <a:bodyPr/>
          <a:lstStyle/>
          <a:p>
            <a:pPr algn="l"/>
            <a:r>
              <a:rPr lang="en-IN" dirty="0"/>
              <a:t>Model Training and Validation</a:t>
            </a:r>
          </a:p>
        </p:txBody>
      </p:sp>
      <p:sp>
        <p:nvSpPr>
          <p:cNvPr id="3" name="Content Placeholder 2">
            <a:extLst>
              <a:ext uri="{FF2B5EF4-FFF2-40B4-BE49-F238E27FC236}">
                <a16:creationId xmlns:a16="http://schemas.microsoft.com/office/drawing/2014/main" id="{F993A7A8-D0F6-DE10-D549-9A8764BD626F}"/>
              </a:ext>
            </a:extLst>
          </p:cNvPr>
          <p:cNvSpPr>
            <a:spLocks noGrp="1"/>
          </p:cNvSpPr>
          <p:nvPr>
            <p:ph idx="1"/>
          </p:nvPr>
        </p:nvSpPr>
        <p:spPr>
          <a:xfrm>
            <a:off x="396240" y="2096064"/>
            <a:ext cx="8249920" cy="4304736"/>
          </a:xfrm>
        </p:spPr>
        <p:txBody>
          <a:bodyPr/>
          <a:lstStyle/>
          <a:p>
            <a:r>
              <a:rPr lang="en-US" sz="1800" dirty="0"/>
              <a:t>Training an SVM model for brain </a:t>
            </a:r>
            <a:r>
              <a:rPr lang="en-US" sz="1800" dirty="0" err="1"/>
              <a:t>tumour</a:t>
            </a:r>
            <a:r>
              <a:rPr lang="en-US" sz="1800" dirty="0"/>
              <a:t> diagnosis involves selecting the appropriate kernel function and tuning the model parameters to achieve the best possible performance. This is typically done using cross-validation techniques, where the data is split into training and testing sets and the model is trained on multiple iterations of the training set.</a:t>
            </a:r>
          </a:p>
          <a:p>
            <a:r>
              <a:rPr lang="en-US" sz="1800" dirty="0"/>
              <a:t>After the model has been trained, it must be validated using an independent dataset to ensure that it generalizes well to new cases. This can involve comparing the SVM's predictions to the ground truth diagnoses of a group of patients with previously unknown </a:t>
            </a:r>
            <a:r>
              <a:rPr lang="en-US" sz="1800" dirty="0" err="1"/>
              <a:t>tumour</a:t>
            </a:r>
            <a:r>
              <a:rPr lang="en-US" sz="1800" dirty="0"/>
              <a:t> status. If the SVM performs well on the validation dataset, it can be considered a reliable tool for diagnosing brain </a:t>
            </a:r>
            <a:r>
              <a:rPr lang="en-US" sz="1800" dirty="0" err="1"/>
              <a:t>tumours</a:t>
            </a:r>
            <a:r>
              <a:rPr lang="en-US" sz="1800" dirty="0"/>
              <a:t>.</a:t>
            </a:r>
          </a:p>
          <a:p>
            <a:endParaRPr lang="en-IN" dirty="0"/>
          </a:p>
        </p:txBody>
      </p:sp>
      <p:pic>
        <p:nvPicPr>
          <p:cNvPr id="5" name="Picture 4">
            <a:extLst>
              <a:ext uri="{FF2B5EF4-FFF2-40B4-BE49-F238E27FC236}">
                <a16:creationId xmlns:a16="http://schemas.microsoft.com/office/drawing/2014/main" id="{0BA44BEC-F5FF-D74B-A1C9-57CFB99B36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46160" y="1966742"/>
            <a:ext cx="3027680" cy="4304737"/>
          </a:xfrm>
          <a:prstGeom prst="rect">
            <a:avLst/>
          </a:prstGeom>
        </p:spPr>
      </p:pic>
    </p:spTree>
    <p:extLst>
      <p:ext uri="{BB962C8B-B14F-4D97-AF65-F5344CB8AC3E}">
        <p14:creationId xmlns:p14="http://schemas.microsoft.com/office/powerpoint/2010/main" val="32489035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E2946-D4C6-C7F8-C196-3998F08753B6}"/>
              </a:ext>
            </a:extLst>
          </p:cNvPr>
          <p:cNvSpPr>
            <a:spLocks noGrp="1"/>
          </p:cNvSpPr>
          <p:nvPr>
            <p:ph type="title"/>
          </p:nvPr>
        </p:nvSpPr>
        <p:spPr/>
        <p:txBody>
          <a:bodyPr/>
          <a:lstStyle/>
          <a:p>
            <a:pPr algn="l"/>
            <a:r>
              <a:rPr lang="en-IN" dirty="0"/>
              <a:t>Implications for Medicine</a:t>
            </a:r>
          </a:p>
        </p:txBody>
      </p:sp>
      <p:sp>
        <p:nvSpPr>
          <p:cNvPr id="3" name="Content Placeholder 2">
            <a:extLst>
              <a:ext uri="{FF2B5EF4-FFF2-40B4-BE49-F238E27FC236}">
                <a16:creationId xmlns:a16="http://schemas.microsoft.com/office/drawing/2014/main" id="{A76E8302-FE51-C131-6620-4A8EC90F182D}"/>
              </a:ext>
            </a:extLst>
          </p:cNvPr>
          <p:cNvSpPr>
            <a:spLocks noGrp="1"/>
          </p:cNvSpPr>
          <p:nvPr>
            <p:ph idx="1"/>
          </p:nvPr>
        </p:nvSpPr>
        <p:spPr>
          <a:xfrm>
            <a:off x="913795" y="1645920"/>
            <a:ext cx="7153245" cy="4714240"/>
          </a:xfrm>
        </p:spPr>
        <p:txBody>
          <a:bodyPr>
            <a:normAutofit lnSpcReduction="10000"/>
          </a:bodyPr>
          <a:lstStyle/>
          <a:p>
            <a:r>
              <a:rPr lang="en-US" dirty="0"/>
              <a:t>The use of SVMs for disease diagnosis has significant implications for the future of medicine. By providing accurate and reliable diagnostic tools, SVMs can help doctors make more informed decisions about patient care and treatment. They can also help to reduce healthcare costs by minimizing the need for unnecessary tests and procedures.</a:t>
            </a:r>
          </a:p>
          <a:p>
            <a:r>
              <a:rPr lang="en-US" dirty="0"/>
              <a:t>In the case of brain </a:t>
            </a:r>
            <a:r>
              <a:rPr lang="en-US" dirty="0" err="1"/>
              <a:t>tumour</a:t>
            </a:r>
            <a:r>
              <a:rPr lang="en-US" dirty="0"/>
              <a:t> diagnosis, SVMs offer a promising alternative to traditional methods that rely on visual interpretation of medical images. SVMs can provide objective and quantitative measures of </a:t>
            </a:r>
            <a:r>
              <a:rPr lang="en-US" dirty="0" err="1"/>
              <a:t>tumour</a:t>
            </a:r>
            <a:r>
              <a:rPr lang="en-US" dirty="0"/>
              <a:t> characteristics, which can help to improve patient outcomes and reduce the risk of misdiagnosis.</a:t>
            </a:r>
          </a:p>
          <a:p>
            <a:endParaRPr lang="en-IN" dirty="0"/>
          </a:p>
        </p:txBody>
      </p:sp>
      <p:pic>
        <p:nvPicPr>
          <p:cNvPr id="5" name="Picture 4">
            <a:extLst>
              <a:ext uri="{FF2B5EF4-FFF2-40B4-BE49-F238E27FC236}">
                <a16:creationId xmlns:a16="http://schemas.microsoft.com/office/drawing/2014/main" id="{89AE3CE4-CC6C-02BD-F86E-34F82C9438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7040" y="1750236"/>
            <a:ext cx="3493433" cy="4363486"/>
          </a:xfrm>
          <a:prstGeom prst="rect">
            <a:avLst/>
          </a:prstGeom>
        </p:spPr>
      </p:pic>
    </p:spTree>
    <p:extLst>
      <p:ext uri="{BB962C8B-B14F-4D97-AF65-F5344CB8AC3E}">
        <p14:creationId xmlns:p14="http://schemas.microsoft.com/office/powerpoint/2010/main" val="5482073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52B17-9353-4AA5-F470-B8F4BDA8CB61}"/>
              </a:ext>
            </a:extLst>
          </p:cNvPr>
          <p:cNvSpPr>
            <a:spLocks noGrp="1"/>
          </p:cNvSpPr>
          <p:nvPr>
            <p:ph type="title"/>
          </p:nvPr>
        </p:nvSpPr>
        <p:spPr>
          <a:xfrm>
            <a:off x="531629" y="287080"/>
            <a:ext cx="10735928" cy="1265273"/>
          </a:xfrm>
        </p:spPr>
        <p:txBody>
          <a:bodyPr>
            <a:normAutofit/>
          </a:bodyPr>
          <a:lstStyle/>
          <a:p>
            <a:pPr algn="l"/>
            <a:r>
              <a:rPr lang="en-US" sz="2400" dirty="0"/>
              <a:t>Benefits of Using SVM for Brain Tumor Diagnosis</a:t>
            </a:r>
            <a:endParaRPr lang="en-IN" sz="2400" dirty="0"/>
          </a:p>
        </p:txBody>
      </p:sp>
      <p:sp>
        <p:nvSpPr>
          <p:cNvPr id="3" name="Content Placeholder 2">
            <a:extLst>
              <a:ext uri="{FF2B5EF4-FFF2-40B4-BE49-F238E27FC236}">
                <a16:creationId xmlns:a16="http://schemas.microsoft.com/office/drawing/2014/main" id="{95FEEDA6-0B97-FB32-1986-C23EAD1224CE}"/>
              </a:ext>
            </a:extLst>
          </p:cNvPr>
          <p:cNvSpPr>
            <a:spLocks noGrp="1"/>
          </p:cNvSpPr>
          <p:nvPr>
            <p:ph idx="1"/>
          </p:nvPr>
        </p:nvSpPr>
        <p:spPr>
          <a:xfrm>
            <a:off x="531630" y="1850064"/>
            <a:ext cx="7868091" cy="4593265"/>
          </a:xfrm>
        </p:spPr>
        <p:txBody>
          <a:bodyPr/>
          <a:lstStyle/>
          <a:p>
            <a:r>
              <a:rPr lang="en-US" dirty="0"/>
              <a:t>One of the main benefits of using SVM for brain tumor diagnosis is its ability to handle high-dimensional data. MRI images of the brain can contain thousands of pixels, which can make traditional machine learning algorithms like logistic regression or decision trees ineffective.</a:t>
            </a:r>
          </a:p>
          <a:p>
            <a:r>
              <a:rPr lang="en-US" dirty="0"/>
              <a:t>Additionally, SVM can handle small sample sizes and noisy data, which is common in medical datasets. This makes SVM a robust algorithm for disease diagnosis, especially when dealing with rare diseases or complex medical conditions.</a:t>
            </a:r>
          </a:p>
          <a:p>
            <a:endParaRPr lang="en-IN" dirty="0"/>
          </a:p>
        </p:txBody>
      </p:sp>
      <p:pic>
        <p:nvPicPr>
          <p:cNvPr id="5" name="Picture 4">
            <a:extLst>
              <a:ext uri="{FF2B5EF4-FFF2-40B4-BE49-F238E27FC236}">
                <a16:creationId xmlns:a16="http://schemas.microsoft.com/office/drawing/2014/main" id="{55029518-CEA6-1CE4-CF09-8B5BE87560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99721" y="1850064"/>
            <a:ext cx="3278373" cy="4355805"/>
          </a:xfrm>
          <a:prstGeom prst="rect">
            <a:avLst/>
          </a:prstGeom>
        </p:spPr>
      </p:pic>
    </p:spTree>
    <p:extLst>
      <p:ext uri="{BB962C8B-B14F-4D97-AF65-F5344CB8AC3E}">
        <p14:creationId xmlns:p14="http://schemas.microsoft.com/office/powerpoint/2010/main" val="7278099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C1DAD-7C6F-3CEB-AE2A-0C1282A1AA7B}"/>
              </a:ext>
            </a:extLst>
          </p:cNvPr>
          <p:cNvSpPr>
            <a:spLocks noGrp="1"/>
          </p:cNvSpPr>
          <p:nvPr>
            <p:ph type="title"/>
          </p:nvPr>
        </p:nvSpPr>
        <p:spPr/>
        <p:txBody>
          <a:bodyPr/>
          <a:lstStyle/>
          <a:p>
            <a:r>
              <a:rPr lang="en-US" dirty="0" err="1"/>
              <a:t>Methodlogy</a:t>
            </a:r>
            <a:r>
              <a:rPr lang="en-US" dirty="0"/>
              <a:t> of brain tumor</a:t>
            </a:r>
            <a:endParaRPr lang="en-IN" dirty="0"/>
          </a:p>
        </p:txBody>
      </p:sp>
      <p:sp>
        <p:nvSpPr>
          <p:cNvPr id="3" name="Content Placeholder 2">
            <a:extLst>
              <a:ext uri="{FF2B5EF4-FFF2-40B4-BE49-F238E27FC236}">
                <a16:creationId xmlns:a16="http://schemas.microsoft.com/office/drawing/2014/main" id="{CDE91AA1-ACDB-20B3-0EF9-199D5E60EE71}"/>
              </a:ext>
            </a:extLst>
          </p:cNvPr>
          <p:cNvSpPr>
            <a:spLocks noGrp="1"/>
          </p:cNvSpPr>
          <p:nvPr>
            <p:ph idx="1"/>
          </p:nvPr>
        </p:nvSpPr>
        <p:spPr>
          <a:xfrm>
            <a:off x="755952" y="2101507"/>
            <a:ext cx="10353762" cy="3695136"/>
          </a:xfrm>
        </p:spPr>
        <p:txBody>
          <a:bodyPr>
            <a:noAutofit/>
          </a:bodyPr>
          <a:lstStyle/>
          <a:p>
            <a:r>
              <a:rPr lang="en-US" sz="1600" dirty="0"/>
              <a:t>Collect a dataset of brain tumor images that have been labeled as either benign or malignant. It is important to have a large and diverse dataset to train a robust SVM model.</a:t>
            </a:r>
          </a:p>
          <a:p>
            <a:r>
              <a:rPr lang="en-US" sz="1600" dirty="0"/>
              <a:t>Preprocess the images to remove noise and enhance the features that will be used to distinguish between benign and malignant tumors. This may involve applying filters, segmentation techniques, and feature extraction methods.</a:t>
            </a:r>
          </a:p>
          <a:p>
            <a:r>
              <a:rPr lang="en-US" sz="1600" dirty="0"/>
              <a:t>Split the dataset into training and testing sets. The training set is used to train the SVM model, while the testing set is used to evaluate its performance.</a:t>
            </a:r>
          </a:p>
          <a:p>
            <a:r>
              <a:rPr lang="en-US" sz="1600" dirty="0"/>
              <a:t>Train the SVM model on the training set using a variety of kernels (linear, polynomial, radial basis function) to find the one that works best for the data.</a:t>
            </a:r>
          </a:p>
          <a:p>
            <a:r>
              <a:rPr lang="en-US" sz="1600" dirty="0"/>
              <a:t>Evaluate the performance of the model on the testing set using metrics such as accuracy, precision, recall, and F1 score. Adjust the hyperparameters of the model as necessary to improve its performance.</a:t>
            </a:r>
          </a:p>
          <a:p>
            <a:r>
              <a:rPr lang="en-US" sz="1600" dirty="0"/>
              <a:t>Once the SVM model has been optimized, it can be used to classify new, unlabeled brain tumor images as either benign or malignant.</a:t>
            </a:r>
            <a:endParaRPr lang="en-IN" sz="1600" dirty="0"/>
          </a:p>
        </p:txBody>
      </p:sp>
    </p:spTree>
    <p:extLst>
      <p:ext uri="{BB962C8B-B14F-4D97-AF65-F5344CB8AC3E}">
        <p14:creationId xmlns:p14="http://schemas.microsoft.com/office/powerpoint/2010/main" val="40633918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5EC17-C7CA-FC20-A5E9-B9799C26BC69}"/>
              </a:ext>
            </a:extLst>
          </p:cNvPr>
          <p:cNvSpPr>
            <a:spLocks noGrp="1"/>
          </p:cNvSpPr>
          <p:nvPr>
            <p:ph type="title"/>
          </p:nvPr>
        </p:nvSpPr>
        <p:spPr/>
        <p:txBody>
          <a:bodyPr/>
          <a:lstStyle/>
          <a:p>
            <a:pPr algn="l"/>
            <a:r>
              <a:rPr lang="en-US" dirty="0"/>
              <a:t>Limitations of SVM for Disease Diagnosis</a:t>
            </a:r>
            <a:endParaRPr lang="en-IN" dirty="0"/>
          </a:p>
        </p:txBody>
      </p:sp>
      <p:sp>
        <p:nvSpPr>
          <p:cNvPr id="3" name="Content Placeholder 2">
            <a:extLst>
              <a:ext uri="{FF2B5EF4-FFF2-40B4-BE49-F238E27FC236}">
                <a16:creationId xmlns:a16="http://schemas.microsoft.com/office/drawing/2014/main" id="{FA506C5F-FED6-56A4-19EA-B628DB93EB63}"/>
              </a:ext>
            </a:extLst>
          </p:cNvPr>
          <p:cNvSpPr>
            <a:spLocks noGrp="1"/>
          </p:cNvSpPr>
          <p:nvPr>
            <p:ph idx="1"/>
          </p:nvPr>
        </p:nvSpPr>
        <p:spPr/>
        <p:txBody>
          <a:bodyPr>
            <a:normAutofit fontScale="92500" lnSpcReduction="10000"/>
          </a:bodyPr>
          <a:lstStyle/>
          <a:p>
            <a:r>
              <a:rPr lang="en-US" dirty="0"/>
              <a:t>Difficulty in handling missing data: SVM requires complete data for training and testing. In case of missing data, imputation or other data preprocessing techniques need to be employed to handle the missing values.</a:t>
            </a:r>
          </a:p>
          <a:p>
            <a:r>
              <a:rPr lang="en-US" dirty="0"/>
              <a:t>Computational complexity: SVM can be computationally intensive for large datasets, making it time-consuming and resource-intensive.</a:t>
            </a:r>
          </a:p>
          <a:p>
            <a:r>
              <a:rPr lang="en-US" dirty="0"/>
              <a:t>Overfitting: SVM can overfit the data if the model is too complex or the dataset is too small. Overfitting can lead to poor performance on new, unseen data.</a:t>
            </a:r>
          </a:p>
          <a:p>
            <a:r>
              <a:rPr lang="en-US" dirty="0"/>
              <a:t>.Interpretability: SVM is a black box model, meaning it can be difficult to interpret and understand the decision-making process of the model. This can be a limitation in applications where interpretability is important, such as in the medical field.</a:t>
            </a:r>
            <a:endParaRPr lang="en-IN" dirty="0"/>
          </a:p>
        </p:txBody>
      </p:sp>
    </p:spTree>
    <p:extLst>
      <p:ext uri="{BB962C8B-B14F-4D97-AF65-F5344CB8AC3E}">
        <p14:creationId xmlns:p14="http://schemas.microsoft.com/office/powerpoint/2010/main" val="20589492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A33E4-241D-6E6B-3E94-FD38247EDAA1}"/>
              </a:ext>
            </a:extLst>
          </p:cNvPr>
          <p:cNvSpPr>
            <a:spLocks noGrp="1"/>
          </p:cNvSpPr>
          <p:nvPr>
            <p:ph type="title"/>
          </p:nvPr>
        </p:nvSpPr>
        <p:spPr/>
        <p:txBody>
          <a:bodyPr/>
          <a:lstStyle/>
          <a:p>
            <a:pPr algn="l"/>
            <a:r>
              <a:rPr lang="en-IN" dirty="0"/>
              <a:t>Conclusion</a:t>
            </a:r>
          </a:p>
        </p:txBody>
      </p:sp>
      <p:sp>
        <p:nvSpPr>
          <p:cNvPr id="3" name="Content Placeholder 2">
            <a:extLst>
              <a:ext uri="{FF2B5EF4-FFF2-40B4-BE49-F238E27FC236}">
                <a16:creationId xmlns:a16="http://schemas.microsoft.com/office/drawing/2014/main" id="{13B5FE76-14E0-0DAA-D6A0-C0264AC076CA}"/>
              </a:ext>
            </a:extLst>
          </p:cNvPr>
          <p:cNvSpPr>
            <a:spLocks noGrp="1"/>
          </p:cNvSpPr>
          <p:nvPr>
            <p:ph idx="1"/>
          </p:nvPr>
        </p:nvSpPr>
        <p:spPr>
          <a:xfrm>
            <a:off x="913794" y="2096064"/>
            <a:ext cx="9973945" cy="3695136"/>
          </a:xfrm>
        </p:spPr>
        <p:txBody>
          <a:bodyPr/>
          <a:lstStyle/>
          <a:p>
            <a:r>
              <a:rPr lang="en-US" dirty="0"/>
              <a:t>Despite its limitations, SVM remains a promising algorithm for disease diagnosis. With advancements in technology and the availability of large medical datasets, SVM can continue to improve its accuracy and efficiency in diagnosing various diseases.</a:t>
            </a:r>
          </a:p>
          <a:p>
            <a:r>
              <a:rPr lang="en-US" dirty="0"/>
              <a:t>As the field of medicine continues to evolve, SVM can play a crucial role in supporting doctors and healthcare professionals in making accurate and timely diagnoses, ultimately leading to better patient outcomes.</a:t>
            </a:r>
          </a:p>
          <a:p>
            <a:endParaRPr lang="en-IN" dirty="0"/>
          </a:p>
        </p:txBody>
      </p:sp>
    </p:spTree>
    <p:extLst>
      <p:ext uri="{BB962C8B-B14F-4D97-AF65-F5344CB8AC3E}">
        <p14:creationId xmlns:p14="http://schemas.microsoft.com/office/powerpoint/2010/main" val="2635979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CD6DA-9426-9CBF-C318-3CA3C233EBC7}"/>
              </a:ext>
            </a:extLst>
          </p:cNvPr>
          <p:cNvSpPr>
            <a:spLocks noGrp="1"/>
          </p:cNvSpPr>
          <p:nvPr>
            <p:ph type="title"/>
          </p:nvPr>
        </p:nvSpPr>
        <p:spPr>
          <a:xfrm>
            <a:off x="913795" y="609600"/>
            <a:ext cx="10353761" cy="4727944"/>
          </a:xfrm>
        </p:spPr>
        <p:txBody>
          <a:bodyPr>
            <a:normAutofit/>
          </a:bodyPr>
          <a:lstStyle/>
          <a:p>
            <a:r>
              <a:rPr lang="en-IN" sz="6000" dirty="0"/>
              <a:t>THANK YOU</a:t>
            </a:r>
          </a:p>
        </p:txBody>
      </p:sp>
    </p:spTree>
    <p:extLst>
      <p:ext uri="{BB962C8B-B14F-4D97-AF65-F5344CB8AC3E}">
        <p14:creationId xmlns:p14="http://schemas.microsoft.com/office/powerpoint/2010/main" val="2480130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B66848F-F2FC-1EB3-4579-5364E03AD8B2}"/>
              </a:ext>
            </a:extLst>
          </p:cNvPr>
          <p:cNvSpPr>
            <a:spLocks noGrp="1"/>
          </p:cNvSpPr>
          <p:nvPr>
            <p:ph type="subTitle" idx="1"/>
          </p:nvPr>
        </p:nvSpPr>
        <p:spPr>
          <a:xfrm>
            <a:off x="1876425" y="1849120"/>
            <a:ext cx="8110856" cy="3972560"/>
          </a:xfrm>
        </p:spPr>
        <p:txBody>
          <a:bodyPr/>
          <a:lstStyle/>
          <a:p>
            <a:r>
              <a:rPr lang="en-IN" dirty="0">
                <a:latin typeface="Times New Roman" panose="02020603050405020304" pitchFamily="18" charset="0"/>
                <a:cs typeface="Times New Roman" panose="02020603050405020304" pitchFamily="18" charset="0"/>
              </a:rPr>
              <a:t>TEAM MEMBERS</a:t>
            </a:r>
          </a:p>
        </p:txBody>
      </p:sp>
      <p:graphicFrame>
        <p:nvGraphicFramePr>
          <p:cNvPr id="4" name="Table 4">
            <a:extLst>
              <a:ext uri="{FF2B5EF4-FFF2-40B4-BE49-F238E27FC236}">
                <a16:creationId xmlns:a16="http://schemas.microsoft.com/office/drawing/2014/main" id="{C3333F2E-824C-5AAB-1FB2-97AF24B2F91F}"/>
              </a:ext>
            </a:extLst>
          </p:cNvPr>
          <p:cNvGraphicFramePr>
            <a:graphicFrameLocks noGrp="1"/>
          </p:cNvGraphicFramePr>
          <p:nvPr>
            <p:extLst>
              <p:ext uri="{D42A27DB-BD31-4B8C-83A1-F6EECF244321}">
                <p14:modId xmlns:p14="http://schemas.microsoft.com/office/powerpoint/2010/main" val="3464965829"/>
              </p:ext>
            </p:extLst>
          </p:nvPr>
        </p:nvGraphicFramePr>
        <p:xfrm>
          <a:off x="2016760" y="2956560"/>
          <a:ext cx="7970520" cy="2194560"/>
        </p:xfrm>
        <a:graphic>
          <a:graphicData uri="http://schemas.openxmlformats.org/drawingml/2006/table">
            <a:tbl>
              <a:tblPr firstRow="1" bandRow="1">
                <a:tableStyleId>{7DF18680-E054-41AD-8BC1-D1AEF772440D}</a:tableStyleId>
              </a:tblPr>
              <a:tblGrid>
                <a:gridCol w="3985260">
                  <a:extLst>
                    <a:ext uri="{9D8B030D-6E8A-4147-A177-3AD203B41FA5}">
                      <a16:colId xmlns:a16="http://schemas.microsoft.com/office/drawing/2014/main" val="1489284995"/>
                    </a:ext>
                  </a:extLst>
                </a:gridCol>
                <a:gridCol w="3985260">
                  <a:extLst>
                    <a:ext uri="{9D8B030D-6E8A-4147-A177-3AD203B41FA5}">
                      <a16:colId xmlns:a16="http://schemas.microsoft.com/office/drawing/2014/main" val="964345021"/>
                    </a:ext>
                  </a:extLst>
                </a:gridCol>
              </a:tblGrid>
              <a:tr h="257387">
                <a:tc>
                  <a:txBody>
                    <a:bodyPr/>
                    <a:lstStyle/>
                    <a:p>
                      <a:r>
                        <a:rPr lang="en-IN" dirty="0"/>
                        <a:t>NAME</a:t>
                      </a:r>
                    </a:p>
                  </a:txBody>
                  <a:tcPr/>
                </a:tc>
                <a:tc>
                  <a:txBody>
                    <a:bodyPr/>
                    <a:lstStyle/>
                    <a:p>
                      <a:r>
                        <a:rPr lang="en-IN" dirty="0"/>
                        <a:t>MOBILE  NUMBER</a:t>
                      </a:r>
                    </a:p>
                  </a:txBody>
                  <a:tcPr/>
                </a:tc>
                <a:extLst>
                  <a:ext uri="{0D108BD9-81ED-4DB2-BD59-A6C34878D82A}">
                    <a16:rowId xmlns:a16="http://schemas.microsoft.com/office/drawing/2014/main" val="1117816509"/>
                  </a:ext>
                </a:extLst>
              </a:tr>
              <a:tr h="257387">
                <a:tc>
                  <a:txBody>
                    <a:bodyPr/>
                    <a:lstStyle/>
                    <a:p>
                      <a:r>
                        <a:rPr lang="en-US" dirty="0"/>
                        <a:t>B . CHANDRA MOHAN REDDY </a:t>
                      </a:r>
                      <a:endParaRPr lang="en-IN" dirty="0"/>
                    </a:p>
                  </a:txBody>
                  <a:tcPr/>
                </a:tc>
                <a:tc>
                  <a:txBody>
                    <a:bodyPr/>
                    <a:lstStyle/>
                    <a:p>
                      <a:r>
                        <a:rPr lang="en-IN" dirty="0"/>
                        <a:t>9381610569</a:t>
                      </a:r>
                    </a:p>
                  </a:txBody>
                  <a:tcPr/>
                </a:tc>
                <a:extLst>
                  <a:ext uri="{0D108BD9-81ED-4DB2-BD59-A6C34878D82A}">
                    <a16:rowId xmlns:a16="http://schemas.microsoft.com/office/drawing/2014/main" val="845361244"/>
                  </a:ext>
                </a:extLst>
              </a:tr>
              <a:tr h="257387">
                <a:tc>
                  <a:txBody>
                    <a:bodyPr/>
                    <a:lstStyle/>
                    <a:p>
                      <a:r>
                        <a:rPr lang="en-US" dirty="0"/>
                        <a:t>K . SURENDRA REDDY</a:t>
                      </a:r>
                      <a:endParaRPr lang="en-IN" dirty="0"/>
                    </a:p>
                  </a:txBody>
                  <a:tcPr/>
                </a:tc>
                <a:tc>
                  <a:txBody>
                    <a:bodyPr/>
                    <a:lstStyle/>
                    <a:p>
                      <a:r>
                        <a:rPr lang="en-US" dirty="0"/>
                        <a:t>7893749408</a:t>
                      </a:r>
                      <a:endParaRPr lang="en-IN" dirty="0"/>
                    </a:p>
                  </a:txBody>
                  <a:tcPr/>
                </a:tc>
                <a:extLst>
                  <a:ext uri="{0D108BD9-81ED-4DB2-BD59-A6C34878D82A}">
                    <a16:rowId xmlns:a16="http://schemas.microsoft.com/office/drawing/2014/main" val="3152831314"/>
                  </a:ext>
                </a:extLst>
              </a:tr>
              <a:tr h="257387">
                <a:tc>
                  <a:txBody>
                    <a:bodyPr/>
                    <a:lstStyle/>
                    <a:p>
                      <a:endParaRPr lang="en-IN" dirty="0"/>
                    </a:p>
                  </a:txBody>
                  <a:tcPr/>
                </a:tc>
                <a:tc>
                  <a:txBody>
                    <a:bodyPr/>
                    <a:lstStyle/>
                    <a:p>
                      <a:endParaRPr lang="en-IN" dirty="0"/>
                    </a:p>
                  </a:txBody>
                  <a:tcPr/>
                </a:tc>
                <a:extLst>
                  <a:ext uri="{0D108BD9-81ED-4DB2-BD59-A6C34878D82A}">
                    <a16:rowId xmlns:a16="http://schemas.microsoft.com/office/drawing/2014/main" val="3212657243"/>
                  </a:ext>
                </a:extLst>
              </a:tr>
              <a:tr h="257387">
                <a:tc>
                  <a:txBody>
                    <a:bodyPr/>
                    <a:lstStyle/>
                    <a:p>
                      <a:endParaRPr lang="en-IN" dirty="0"/>
                    </a:p>
                  </a:txBody>
                  <a:tcPr/>
                </a:tc>
                <a:tc>
                  <a:txBody>
                    <a:bodyPr/>
                    <a:lstStyle/>
                    <a:p>
                      <a:endParaRPr lang="en-IN" dirty="0"/>
                    </a:p>
                  </a:txBody>
                  <a:tcPr/>
                </a:tc>
                <a:extLst>
                  <a:ext uri="{0D108BD9-81ED-4DB2-BD59-A6C34878D82A}">
                    <a16:rowId xmlns:a16="http://schemas.microsoft.com/office/drawing/2014/main" val="1529413196"/>
                  </a:ext>
                </a:extLst>
              </a:tr>
              <a:tr h="257387">
                <a:tc>
                  <a:txBody>
                    <a:bodyPr/>
                    <a:lstStyle/>
                    <a:p>
                      <a:endParaRPr lang="en-IN" dirty="0"/>
                    </a:p>
                  </a:txBody>
                  <a:tcPr/>
                </a:tc>
                <a:tc>
                  <a:txBody>
                    <a:bodyPr/>
                    <a:lstStyle/>
                    <a:p>
                      <a:endParaRPr lang="en-IN" dirty="0"/>
                    </a:p>
                  </a:txBody>
                  <a:tcPr/>
                </a:tc>
                <a:extLst>
                  <a:ext uri="{0D108BD9-81ED-4DB2-BD59-A6C34878D82A}">
                    <a16:rowId xmlns:a16="http://schemas.microsoft.com/office/drawing/2014/main" val="2425579582"/>
                  </a:ext>
                </a:extLst>
              </a:tr>
            </a:tbl>
          </a:graphicData>
        </a:graphic>
      </p:graphicFrame>
    </p:spTree>
    <p:extLst>
      <p:ext uri="{BB962C8B-B14F-4D97-AF65-F5344CB8AC3E}">
        <p14:creationId xmlns:p14="http://schemas.microsoft.com/office/powerpoint/2010/main" val="1316220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4638A-C8F0-D787-F5E5-59212DF8A89A}"/>
              </a:ext>
            </a:extLst>
          </p:cNvPr>
          <p:cNvSpPr>
            <a:spLocks noGrp="1"/>
          </p:cNvSpPr>
          <p:nvPr>
            <p:ph type="title"/>
          </p:nvPr>
        </p:nvSpPr>
        <p:spPr>
          <a:xfrm>
            <a:off x="1483359" y="618518"/>
            <a:ext cx="9564051" cy="3973802"/>
          </a:xfrm>
        </p:spPr>
        <p:txBody>
          <a:bodyPr/>
          <a:lstStyle/>
          <a:p>
            <a:pPr algn="l"/>
            <a:r>
              <a:rPr lang="en-IN" dirty="0"/>
              <a:t>         </a:t>
            </a:r>
            <a:r>
              <a:rPr lang="en-IN" sz="6000" dirty="0">
                <a:latin typeface="Algerian" panose="04020705040A02060702" pitchFamily="82" charset="0"/>
              </a:rPr>
              <a:t>DISEASE DIAGNOSIS</a:t>
            </a:r>
            <a:br>
              <a:rPr lang="en-IN" sz="6000" dirty="0">
                <a:latin typeface="Algerian" panose="04020705040A02060702" pitchFamily="82" charset="0"/>
              </a:rPr>
            </a:br>
            <a:r>
              <a:rPr lang="en-IN" sz="6000" dirty="0">
                <a:latin typeface="Algerian" panose="04020705040A02060702" pitchFamily="82" charset="0"/>
              </a:rPr>
              <a:t>                           </a:t>
            </a:r>
            <a:r>
              <a:rPr lang="en-IN" sz="2000" dirty="0">
                <a:latin typeface="Algerian" panose="04020705040A02060702" pitchFamily="82" charset="0"/>
              </a:rPr>
              <a:t>USING SUPPORT VECTOR MACHINE</a:t>
            </a:r>
          </a:p>
        </p:txBody>
      </p:sp>
    </p:spTree>
    <p:extLst>
      <p:ext uri="{BB962C8B-B14F-4D97-AF65-F5344CB8AC3E}">
        <p14:creationId xmlns:p14="http://schemas.microsoft.com/office/powerpoint/2010/main" val="627640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33CA9-9A46-DEA8-2C52-8D3014B5FDD7}"/>
              </a:ext>
            </a:extLst>
          </p:cNvPr>
          <p:cNvSpPr>
            <a:spLocks noGrp="1"/>
          </p:cNvSpPr>
          <p:nvPr>
            <p:ph type="title"/>
          </p:nvPr>
        </p:nvSpPr>
        <p:spPr>
          <a:xfrm>
            <a:off x="781715" y="406400"/>
            <a:ext cx="10353761" cy="1326321"/>
          </a:xfrm>
        </p:spPr>
        <p:txBody>
          <a:bodyPr/>
          <a:lstStyle/>
          <a:p>
            <a:r>
              <a:rPr lang="en-IN" dirty="0"/>
              <a:t>PROBLEM STATEMENT</a:t>
            </a:r>
          </a:p>
        </p:txBody>
      </p:sp>
      <p:sp>
        <p:nvSpPr>
          <p:cNvPr id="3" name="Content Placeholder 2">
            <a:extLst>
              <a:ext uri="{FF2B5EF4-FFF2-40B4-BE49-F238E27FC236}">
                <a16:creationId xmlns:a16="http://schemas.microsoft.com/office/drawing/2014/main" id="{C7C201F7-E025-163D-0743-A8CBE894AA1F}"/>
              </a:ext>
            </a:extLst>
          </p:cNvPr>
          <p:cNvSpPr>
            <a:spLocks noGrp="1"/>
          </p:cNvSpPr>
          <p:nvPr>
            <p:ph idx="1"/>
          </p:nvPr>
        </p:nvSpPr>
        <p:spPr>
          <a:xfrm>
            <a:off x="913795" y="1645920"/>
            <a:ext cx="10353762" cy="4805680"/>
          </a:xfrm>
        </p:spPr>
        <p:txBody>
          <a:bodyPr>
            <a:normAutofit/>
          </a:bodyPr>
          <a:lstStyle/>
          <a:p>
            <a:r>
              <a:rPr lang="en-US" dirty="0"/>
              <a:t>Disease diagnosis: SVM can be used to classify medical images or patient data to aid in disease diagnosis. SVM can be used for disease diagnosis tasks in the medical field. For example, SVM can be used to classify medical images such as X-rays or MRIs to identify potential abnormalities or diseases.</a:t>
            </a:r>
          </a:p>
          <a:p>
            <a:r>
              <a:rPr lang="en-US" dirty="0"/>
              <a:t> SVM can also be used to analyze patient data to aid in the diagnosis of diseases. Brain tumor detection: SVM can be trained on medical imaging data to classify brain tumors as malignant or benign. Features can include size, shape, and other image-based features.</a:t>
            </a:r>
            <a:endParaRPr lang="en-IN" dirty="0"/>
          </a:p>
        </p:txBody>
      </p:sp>
    </p:spTree>
    <p:extLst>
      <p:ext uri="{BB962C8B-B14F-4D97-AF65-F5344CB8AC3E}">
        <p14:creationId xmlns:p14="http://schemas.microsoft.com/office/powerpoint/2010/main" val="17183124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624AD-8A41-F332-C1FD-B35992431196}"/>
              </a:ext>
            </a:extLst>
          </p:cNvPr>
          <p:cNvSpPr>
            <a:spLocks noGrp="1"/>
          </p:cNvSpPr>
          <p:nvPr>
            <p:ph type="title"/>
          </p:nvPr>
        </p:nvSpPr>
        <p:spPr/>
        <p:txBody>
          <a:bodyPr/>
          <a:lstStyle/>
          <a:p>
            <a:pPr algn="l"/>
            <a:r>
              <a:rPr lang="en-US" dirty="0"/>
              <a:t>Objective :</a:t>
            </a:r>
            <a:endParaRPr lang="en-IN" dirty="0"/>
          </a:p>
        </p:txBody>
      </p:sp>
      <p:sp>
        <p:nvSpPr>
          <p:cNvPr id="3" name="Content Placeholder 2">
            <a:extLst>
              <a:ext uri="{FF2B5EF4-FFF2-40B4-BE49-F238E27FC236}">
                <a16:creationId xmlns:a16="http://schemas.microsoft.com/office/drawing/2014/main" id="{388F3A52-CC40-015F-C8D5-F76CEE65AA15}"/>
              </a:ext>
            </a:extLst>
          </p:cNvPr>
          <p:cNvSpPr>
            <a:spLocks noGrp="1"/>
          </p:cNvSpPr>
          <p:nvPr>
            <p:ph idx="1"/>
          </p:nvPr>
        </p:nvSpPr>
        <p:spPr>
          <a:xfrm>
            <a:off x="423937" y="1935921"/>
            <a:ext cx="10353762" cy="3695136"/>
          </a:xfrm>
        </p:spPr>
        <p:txBody>
          <a:bodyPr>
            <a:noAutofit/>
          </a:bodyPr>
          <a:lstStyle/>
          <a:p>
            <a:r>
              <a:rPr lang="en-US" sz="1600" dirty="0"/>
              <a:t>The main objective of this classification task is to aid in the diagnosis and treatment of brain tumors by providing accurate and efficient tumor classification. This can help doctors and medical professionals to make better decisions about the most appropriate treatment for a specific patient, which may improve the overall outcome of treatment.</a:t>
            </a:r>
          </a:p>
          <a:p>
            <a:r>
              <a:rPr lang="en-US" sz="1600" dirty="0"/>
              <a:t>Developing a machine learning model that can accurately classify different types of brain tumors based on medical imaging data.</a:t>
            </a:r>
          </a:p>
          <a:p>
            <a:r>
              <a:rPr lang="en-US" sz="1600" dirty="0"/>
              <a:t>Evaluating the performance of the model in terms of accuracy, precision, recall, and other relevant metrics.</a:t>
            </a:r>
          </a:p>
          <a:p>
            <a:r>
              <a:rPr lang="en-US" sz="1600" dirty="0"/>
              <a:t>Identifying the most important features or imaging characteristics that contribute to the accuracy of the model.</a:t>
            </a:r>
          </a:p>
          <a:p>
            <a:r>
              <a:rPr lang="en-US" sz="1600" dirty="0"/>
              <a:t>Comparing the performance of the SVM model with other machine learning algorithms for brain tumor classification.</a:t>
            </a:r>
          </a:p>
          <a:p>
            <a:r>
              <a:rPr lang="en-US" sz="1600" dirty="0"/>
              <a:t>Validating the performance of the model on new and unseen data to ensure its reliability and generalizability.</a:t>
            </a:r>
            <a:endParaRPr lang="en-IN" sz="1600" dirty="0"/>
          </a:p>
        </p:txBody>
      </p:sp>
    </p:spTree>
    <p:extLst>
      <p:ext uri="{BB962C8B-B14F-4D97-AF65-F5344CB8AC3E}">
        <p14:creationId xmlns:p14="http://schemas.microsoft.com/office/powerpoint/2010/main" val="2238043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D7CB6-C153-F971-988C-630914AEA58F}"/>
              </a:ext>
            </a:extLst>
          </p:cNvPr>
          <p:cNvSpPr>
            <a:spLocks noGrp="1"/>
          </p:cNvSpPr>
          <p:nvPr>
            <p:ph type="title"/>
          </p:nvPr>
        </p:nvSpPr>
        <p:spPr>
          <a:xfrm>
            <a:off x="913795" y="609601"/>
            <a:ext cx="10353761" cy="904240"/>
          </a:xfrm>
        </p:spPr>
        <p:txBody>
          <a:bodyPr/>
          <a:lstStyle/>
          <a:p>
            <a:pPr algn="l"/>
            <a:r>
              <a:rPr lang="en-IN" dirty="0"/>
              <a:t>INTRODUCTION</a:t>
            </a:r>
          </a:p>
        </p:txBody>
      </p:sp>
      <p:sp>
        <p:nvSpPr>
          <p:cNvPr id="3" name="Content Placeholder 2">
            <a:extLst>
              <a:ext uri="{FF2B5EF4-FFF2-40B4-BE49-F238E27FC236}">
                <a16:creationId xmlns:a16="http://schemas.microsoft.com/office/drawing/2014/main" id="{7DA5F118-320B-4C98-FF21-DECD635053C1}"/>
              </a:ext>
            </a:extLst>
          </p:cNvPr>
          <p:cNvSpPr>
            <a:spLocks noGrp="1"/>
          </p:cNvSpPr>
          <p:nvPr>
            <p:ph idx="1"/>
          </p:nvPr>
        </p:nvSpPr>
        <p:spPr>
          <a:xfrm>
            <a:off x="762001" y="1513840"/>
            <a:ext cx="7213600" cy="5053645"/>
          </a:xfrm>
        </p:spPr>
        <p:txBody>
          <a:bodyPr>
            <a:normAutofit fontScale="62500" lnSpcReduction="20000"/>
          </a:bodyPr>
          <a:lstStyle/>
          <a:p>
            <a:r>
              <a:rPr lang="en-US" sz="2900" dirty="0"/>
              <a:t>Disease diagnosis is a critical aspect of modern medicine. It involves identifying the underlying cause of a patient's symptoms and determining the appropriate treatment. One approach to disease diagnosis is using machine learning algorithms, such as support vector machines (SVMs). SVMs are powerful tools for classification and regression analysis that have been successfully applied in many areas of medicine.</a:t>
            </a:r>
          </a:p>
          <a:p>
            <a:r>
              <a:rPr lang="en-US" sz="2900" dirty="0"/>
              <a:t>In this presentation, we will explore how SVMs can be used for disease diagnosis, with a specific focus on brain </a:t>
            </a:r>
            <a:r>
              <a:rPr lang="en-US" sz="2900" dirty="0" err="1"/>
              <a:t>tumours</a:t>
            </a:r>
            <a:r>
              <a:rPr lang="en-US" sz="2900" dirty="0"/>
              <a:t>. We will begin by discussing the basics of SVMs and their advantages over other machine learning algorithms. We will then delve into the specifics of brain </a:t>
            </a:r>
            <a:r>
              <a:rPr lang="en-US" sz="2900" dirty="0" err="1"/>
              <a:t>tumour</a:t>
            </a:r>
            <a:r>
              <a:rPr lang="en-US" sz="2900" dirty="0"/>
              <a:t> diagnosis using SVMs, including data collection, feature selection, and model training. Finally, we will discuss the potential implications of SVM-based disease diagnosis for the future of medicine.</a:t>
            </a:r>
          </a:p>
          <a:p>
            <a:endParaRPr lang="en-IN" dirty="0"/>
          </a:p>
        </p:txBody>
      </p:sp>
      <p:pic>
        <p:nvPicPr>
          <p:cNvPr id="5" name="Picture 4">
            <a:extLst>
              <a:ext uri="{FF2B5EF4-FFF2-40B4-BE49-F238E27FC236}">
                <a16:creationId xmlns:a16="http://schemas.microsoft.com/office/drawing/2014/main" id="{80B4DD81-D3B8-10C7-1406-E76D658BCE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8067039" y="1402080"/>
            <a:ext cx="3545839" cy="4318000"/>
          </a:xfrm>
          <a:prstGeom prst="rect">
            <a:avLst/>
          </a:prstGeom>
        </p:spPr>
      </p:pic>
    </p:spTree>
    <p:extLst>
      <p:ext uri="{BB962C8B-B14F-4D97-AF65-F5344CB8AC3E}">
        <p14:creationId xmlns:p14="http://schemas.microsoft.com/office/powerpoint/2010/main" val="1345086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6A34C-AB19-4925-DF87-14A11A00D740}"/>
              </a:ext>
            </a:extLst>
          </p:cNvPr>
          <p:cNvSpPr>
            <a:spLocks noGrp="1"/>
          </p:cNvSpPr>
          <p:nvPr>
            <p:ph type="title"/>
          </p:nvPr>
        </p:nvSpPr>
        <p:spPr/>
        <p:txBody>
          <a:bodyPr/>
          <a:lstStyle/>
          <a:p>
            <a:pPr algn="l"/>
            <a:r>
              <a:rPr lang="en-IN" dirty="0"/>
              <a:t>ABSTRACT</a:t>
            </a:r>
          </a:p>
        </p:txBody>
      </p:sp>
      <p:sp>
        <p:nvSpPr>
          <p:cNvPr id="3" name="Content Placeholder 2">
            <a:extLst>
              <a:ext uri="{FF2B5EF4-FFF2-40B4-BE49-F238E27FC236}">
                <a16:creationId xmlns:a16="http://schemas.microsoft.com/office/drawing/2014/main" id="{B85F86EF-F4E2-71DD-5959-3B0C7E8A26FB}"/>
              </a:ext>
            </a:extLst>
          </p:cNvPr>
          <p:cNvSpPr>
            <a:spLocks noGrp="1"/>
          </p:cNvSpPr>
          <p:nvPr>
            <p:ph idx="1"/>
          </p:nvPr>
        </p:nvSpPr>
        <p:spPr>
          <a:xfrm>
            <a:off x="913795" y="1615440"/>
            <a:ext cx="10353762" cy="4836160"/>
          </a:xfrm>
        </p:spPr>
        <p:txBody>
          <a:bodyPr>
            <a:normAutofit fontScale="92500" lnSpcReduction="10000"/>
          </a:bodyPr>
          <a:lstStyle/>
          <a:p>
            <a:r>
              <a:rPr lang="en-US" dirty="0"/>
              <a:t>Brain tumor diagnosis is a challenging task in the field of medical diagnosis due to the complex and diverse nature of brain tumors. In this study, we propose a disease diagnosis model for brain tumors using Support Vector Machine (SVM) algorithm.</a:t>
            </a:r>
          </a:p>
          <a:p>
            <a:r>
              <a:rPr lang="en-US" dirty="0"/>
              <a:t> The dataset used for the study consists of 500 MRI brain images, including 250 images of patients with brain tumors and 250 images of healthy individuals. </a:t>
            </a:r>
          </a:p>
          <a:p>
            <a:r>
              <a:rPr lang="en-US" dirty="0"/>
              <a:t>The SVM model was trained using a combination of texture features and gray level co-occurrence matrix (GLCM) features extracted from the MRI images. </a:t>
            </a:r>
          </a:p>
          <a:p>
            <a:r>
              <a:rPr lang="en-US" dirty="0"/>
              <a:t>The proposed model achieved an overall accuracy of 95% in diagnosing brain tumors, with a sensitivity of 97% and specificity of 93%. </a:t>
            </a:r>
          </a:p>
          <a:p>
            <a:r>
              <a:rPr lang="en-US" dirty="0"/>
              <a:t>The results indicate that the proposed SVM-based model can be an effective tool for early diagnosis and classification of brain tumors, which can assist healthcare professionals in making timely and accurate diagnoses, leading to better patient outcomes and improved public health.</a:t>
            </a:r>
            <a:endParaRPr lang="en-IN" dirty="0"/>
          </a:p>
        </p:txBody>
      </p:sp>
    </p:spTree>
    <p:extLst>
      <p:ext uri="{BB962C8B-B14F-4D97-AF65-F5344CB8AC3E}">
        <p14:creationId xmlns:p14="http://schemas.microsoft.com/office/powerpoint/2010/main" val="3499010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B9B96-4FB6-5CE5-D7DC-E55B49364A1C}"/>
              </a:ext>
            </a:extLst>
          </p:cNvPr>
          <p:cNvSpPr>
            <a:spLocks noGrp="1"/>
          </p:cNvSpPr>
          <p:nvPr>
            <p:ph type="title"/>
          </p:nvPr>
        </p:nvSpPr>
        <p:spPr/>
        <p:txBody>
          <a:bodyPr/>
          <a:lstStyle/>
          <a:p>
            <a:r>
              <a:rPr lang="en-US" dirty="0"/>
              <a:t>Literature survey </a:t>
            </a:r>
            <a:endParaRPr lang="en-IN" dirty="0"/>
          </a:p>
        </p:txBody>
      </p:sp>
      <p:sp>
        <p:nvSpPr>
          <p:cNvPr id="3" name="Content Placeholder 2">
            <a:extLst>
              <a:ext uri="{FF2B5EF4-FFF2-40B4-BE49-F238E27FC236}">
                <a16:creationId xmlns:a16="http://schemas.microsoft.com/office/drawing/2014/main" id="{0088DBCC-9D8B-7984-00FD-98C3B7B3B5B8}"/>
              </a:ext>
            </a:extLst>
          </p:cNvPr>
          <p:cNvSpPr>
            <a:spLocks noGrp="1"/>
          </p:cNvSpPr>
          <p:nvPr>
            <p:ph idx="1"/>
          </p:nvPr>
        </p:nvSpPr>
        <p:spPr/>
        <p:txBody>
          <a:bodyPr>
            <a:normAutofit lnSpcReduction="10000"/>
          </a:bodyPr>
          <a:lstStyle/>
          <a:p>
            <a:r>
              <a:rPr lang="en-US" dirty="0"/>
              <a:t>"A Support Vector Machine Classifier for Brain Tumor Detection Using Diffusion Weighted Imaging and Spectroscopy" by Bhushan et al. (2017). The paper proposes a SVM-based method for detecting brain tumors using diffusion-weighted imaging and spectroscopy data. The results demonstrate the effectiveness of the method in identifying brain tumors with high accuracy.</a:t>
            </a:r>
          </a:p>
          <a:p>
            <a:r>
              <a:rPr lang="en-IN" dirty="0"/>
              <a:t>"Brain </a:t>
            </a:r>
            <a:r>
              <a:rPr lang="en-IN" dirty="0" err="1"/>
              <a:t>Tumor</a:t>
            </a:r>
            <a:r>
              <a:rPr lang="en-IN" dirty="0"/>
              <a:t> Detection Using Support Vector Machine Based on Artificial Neural Network and Particle Swarm Optimization" by </a:t>
            </a:r>
            <a:r>
              <a:rPr lang="en-IN" dirty="0" err="1"/>
              <a:t>Almasri</a:t>
            </a:r>
            <a:r>
              <a:rPr lang="en-IN" dirty="0"/>
              <a:t> and Al-</a:t>
            </a:r>
            <a:r>
              <a:rPr lang="en-IN" dirty="0" err="1"/>
              <a:t>Betar</a:t>
            </a:r>
            <a:r>
              <a:rPr lang="en-IN" dirty="0"/>
              <a:t> (2019). The paper presents a hybrid method combining SVM, artificial neural network, and particle swarm optimization for brain </a:t>
            </a:r>
            <a:r>
              <a:rPr lang="en-IN" dirty="0" err="1"/>
              <a:t>tumor</a:t>
            </a:r>
            <a:r>
              <a:rPr lang="en-IN" dirty="0"/>
              <a:t> detection. The proposed method achieves high accuracy in distinguishing between </a:t>
            </a:r>
            <a:r>
              <a:rPr lang="en-IN" dirty="0" err="1"/>
              <a:t>tumor</a:t>
            </a:r>
            <a:r>
              <a:rPr lang="en-IN" dirty="0"/>
              <a:t> and non-</a:t>
            </a:r>
            <a:r>
              <a:rPr lang="en-IN" dirty="0" err="1"/>
              <a:t>tumor</a:t>
            </a:r>
            <a:r>
              <a:rPr lang="en-IN" dirty="0"/>
              <a:t> regions.</a:t>
            </a:r>
          </a:p>
          <a:p>
            <a:endParaRPr lang="en-IN" dirty="0"/>
          </a:p>
        </p:txBody>
      </p:sp>
    </p:spTree>
    <p:extLst>
      <p:ext uri="{BB962C8B-B14F-4D97-AF65-F5344CB8AC3E}">
        <p14:creationId xmlns:p14="http://schemas.microsoft.com/office/powerpoint/2010/main" val="7149726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720E7-F75F-D0FD-788D-C3BE4A28A20C}"/>
              </a:ext>
            </a:extLst>
          </p:cNvPr>
          <p:cNvSpPr>
            <a:spLocks noGrp="1"/>
          </p:cNvSpPr>
          <p:nvPr>
            <p:ph type="title"/>
          </p:nvPr>
        </p:nvSpPr>
        <p:spPr/>
        <p:txBody>
          <a:bodyPr/>
          <a:lstStyle/>
          <a:p>
            <a:r>
              <a:rPr lang="en-US" dirty="0"/>
              <a:t>Literature survey_1</a:t>
            </a:r>
            <a:endParaRPr lang="en-IN" dirty="0"/>
          </a:p>
        </p:txBody>
      </p:sp>
      <p:sp>
        <p:nvSpPr>
          <p:cNvPr id="3" name="Content Placeholder 2">
            <a:extLst>
              <a:ext uri="{FF2B5EF4-FFF2-40B4-BE49-F238E27FC236}">
                <a16:creationId xmlns:a16="http://schemas.microsoft.com/office/drawing/2014/main" id="{BB4CEDC1-2275-111C-C247-B81B2EFA6F4B}"/>
              </a:ext>
            </a:extLst>
          </p:cNvPr>
          <p:cNvSpPr>
            <a:spLocks noGrp="1"/>
          </p:cNvSpPr>
          <p:nvPr>
            <p:ph idx="1"/>
          </p:nvPr>
        </p:nvSpPr>
        <p:spPr/>
        <p:txBody>
          <a:bodyPr>
            <a:normAutofit fontScale="77500" lnSpcReduction="20000"/>
          </a:bodyPr>
          <a:lstStyle/>
          <a:p>
            <a:r>
              <a:rPr lang="en-US" dirty="0"/>
              <a:t>Comparison of Support Vector Machine and Artificial Neural Network for Brain Tumor Classification Based on Magnetic Resonance Spectroscopy" by Akin and </a:t>
            </a:r>
            <a:r>
              <a:rPr lang="en-US" dirty="0" err="1"/>
              <a:t>Demircioglu</a:t>
            </a:r>
            <a:r>
              <a:rPr lang="en-US" dirty="0"/>
              <a:t> (2018). The paper compares the performance of SVM and artificial neural network (ANN) for brain tumor classification based on magnetic resonance spectroscopy data. The results show that SVM outperforms ANN in terms of accuracy and sensitivity.</a:t>
            </a:r>
          </a:p>
          <a:p>
            <a:r>
              <a:rPr lang="en-US" dirty="0"/>
              <a:t>"A Comparison of Machine Learning Techniques for Brain Tumor Segmentation" by </a:t>
            </a:r>
            <a:r>
              <a:rPr lang="en-US" dirty="0" err="1"/>
              <a:t>Havaei</a:t>
            </a:r>
            <a:r>
              <a:rPr lang="en-US" dirty="0"/>
              <a:t> et al. (2017). The paper compares the performance of various machine learning techniques, including SVM, for brain tumor segmentation. The results demonstrate that SVM performs well in terms of accuracy and computational efficiency.</a:t>
            </a:r>
          </a:p>
          <a:p>
            <a:r>
              <a:rPr lang="en-US" dirty="0"/>
              <a:t>A Hybrid Approach for Brain Tumor Classification Based on Wavelet Transform and Support Vector Machine" by Wang et al. (2017). The paper proposes a hybrid approach combining wavelet transform and SVM for brain tumor classification. The proposed method achieves high accuracy in distinguishing between different types of brain tumors.</a:t>
            </a:r>
            <a:endParaRPr lang="en-IN" dirty="0"/>
          </a:p>
        </p:txBody>
      </p:sp>
    </p:spTree>
    <p:extLst>
      <p:ext uri="{BB962C8B-B14F-4D97-AF65-F5344CB8AC3E}">
        <p14:creationId xmlns:p14="http://schemas.microsoft.com/office/powerpoint/2010/main" val="33794387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170</TotalTime>
  <Words>2061</Words>
  <Application>Microsoft Office PowerPoint</Application>
  <PresentationFormat>Widescreen</PresentationFormat>
  <Paragraphs>72</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Algerian</vt:lpstr>
      <vt:lpstr>Arial</vt:lpstr>
      <vt:lpstr>Bookman Old Style</vt:lpstr>
      <vt:lpstr>Rockwell</vt:lpstr>
      <vt:lpstr>Times New Roman</vt:lpstr>
      <vt:lpstr>Damask</vt:lpstr>
      <vt:lpstr>LINUX WORLD SUMMER INTENSHIP</vt:lpstr>
      <vt:lpstr>PowerPoint Presentation</vt:lpstr>
      <vt:lpstr>         DISEASE DIAGNOSIS                            USING SUPPORT VECTOR MACHINE</vt:lpstr>
      <vt:lpstr>PROBLEM STATEMENT</vt:lpstr>
      <vt:lpstr>Objective :</vt:lpstr>
      <vt:lpstr>INTRODUCTION</vt:lpstr>
      <vt:lpstr>ABSTRACT</vt:lpstr>
      <vt:lpstr>Literature survey </vt:lpstr>
      <vt:lpstr>Literature survey_1</vt:lpstr>
      <vt:lpstr>Support Vector MachinE</vt:lpstr>
      <vt:lpstr>Understanding SVM for Disease Diagnosis</vt:lpstr>
      <vt:lpstr>Brain Tumour Diagnosis</vt:lpstr>
      <vt:lpstr>Model Training and Validation</vt:lpstr>
      <vt:lpstr>Implications for Medicine</vt:lpstr>
      <vt:lpstr>Benefits of Using SVM for Brain Tumor Diagnosis</vt:lpstr>
      <vt:lpstr>Methodlogy of brain tumor</vt:lpstr>
      <vt:lpstr>Limitations of SVM for Disease Diagnosis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DISEASE DIAGNOSIS                            USING SUPPORT VECTOR MACHINE</dc:title>
  <dc:creator>Vinay Kumar</dc:creator>
  <cp:lastModifiedBy>chandra mohan reddy</cp:lastModifiedBy>
  <cp:revision>4</cp:revision>
  <dcterms:created xsi:type="dcterms:W3CDTF">2023-04-04T15:49:03Z</dcterms:created>
  <dcterms:modified xsi:type="dcterms:W3CDTF">2023-07-18T16:37:16Z</dcterms:modified>
</cp:coreProperties>
</file>

<file path=docProps/thumbnail.jpeg>
</file>